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</p:sldIdLst>
  <p:sldSz cx="12192000" cy="6858000"/>
  <p:notesSz cx="6858000" cy="9144000"/>
  <p:embeddedFontLst>
    <p:embeddedFont>
      <p:font typeface="Segoe Script" panose="030B0504020000000003" pitchFamily="66" charset="0"/>
      <p:regular r:id="rId7"/>
      <p:bold r:id="rId8"/>
    </p:embeddedFont>
    <p:embeddedFont>
      <p:font typeface="Angsana New" panose="02020603050405020304" pitchFamily="18" charset="-34"/>
      <p:regular r:id="rId9"/>
      <p:bold r:id="rId10"/>
      <p:italic r:id="rId11"/>
      <p:boldItalic r:id="rId12"/>
    </p:embeddedFont>
    <p:embeddedFont>
      <p:font typeface="DilleniaUPC" panose="02020603050405020304" pitchFamily="18" charset="-34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appy Monsters" panose="020B0604020202020204" charset="0"/>
      <p:regular r:id="rId21"/>
    </p:embeddedFont>
    <p:embeddedFont>
      <p:font typeface="Cordia New" panose="020B0304020202020204" pitchFamily="34" charset="-34"/>
      <p:regular r:id="rId22"/>
      <p:bold r:id="rId23"/>
      <p:italic r:id="rId24"/>
      <p:boldItalic r:id="rId25"/>
    </p:embeddedFont>
    <p:embeddedFont>
      <p:font typeface="Monsterocity" panose="03000000000000000000" pitchFamily="66" charset="0"/>
      <p:regular r:id="rId26"/>
    </p:embeddedFont>
    <p:embeddedFont>
      <p:font typeface="Bangna New" panose="02000506000000020004" pitchFamily="2" charset="0"/>
      <p:regular r:id="rId27"/>
    </p:embeddedFont>
    <p:embeddedFont>
      <p:font typeface="Yu Gothic" panose="020B0400000000000000" pitchFamily="34" charset="-128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E1E2"/>
    <a:srgbClr val="FEBC16"/>
    <a:srgbClr val="FF4343"/>
    <a:srgbClr val="FF6161"/>
    <a:srgbClr val="560453"/>
    <a:srgbClr val="C699C7"/>
    <a:srgbClr val="F38F20"/>
    <a:srgbClr val="38CB1F"/>
    <a:srgbClr val="F4898C"/>
    <a:srgbClr val="AF7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34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font" Target="fonts/font1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29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font" Target="fonts/font22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31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font" Target="fonts/font21.fntdata"/><Relationship Id="rId30" Type="http://schemas.openxmlformats.org/officeDocument/2006/relationships/font" Target="fonts/font24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2898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1275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717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686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5620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36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300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149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931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798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779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F2359-3335-4D3B-BC9D-4DECA46BC6DE}" type="datetimeFigureOut">
              <a:rPr lang="th-TH" smtClean="0"/>
              <a:t>25/04/60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B93C6-EB15-4F08-A3AB-D5E12FA84BD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055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B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2199" y="2290713"/>
            <a:ext cx="12192000" cy="4595568"/>
          </a:xfrm>
          <a:prstGeom prst="rect">
            <a:avLst/>
          </a:prstGeom>
          <a:solidFill>
            <a:srgbClr val="FBB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0" y="-2"/>
            <a:ext cx="12192000" cy="2262434"/>
          </a:xfrm>
          <a:prstGeom prst="rect">
            <a:avLst/>
          </a:prstGeom>
          <a:solidFill>
            <a:srgbClr val="CCDA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3067396" y="2750926"/>
            <a:ext cx="8981645" cy="2676699"/>
          </a:xfrm>
        </p:spPr>
        <p:txBody>
          <a:bodyPr>
            <a:noAutofit/>
          </a:bodyPr>
          <a:lstStyle/>
          <a:p>
            <a:br>
              <a:rPr lang="en-US" sz="6600" b="1" dirty="0">
                <a:solidFill>
                  <a:schemeClr val="bg1"/>
                </a:solidFill>
                <a:latin typeface="Paper"/>
              </a:rPr>
            </a:br>
            <a:br>
              <a:rPr lang="en-US" sz="6600" b="1" dirty="0">
                <a:solidFill>
                  <a:schemeClr val="bg1"/>
                </a:solidFill>
                <a:latin typeface="Paper"/>
              </a:rPr>
            </a:br>
            <a:br>
              <a:rPr lang="en-US" sz="6600" b="1" dirty="0">
                <a:solidFill>
                  <a:schemeClr val="bg1"/>
                </a:solidFill>
                <a:latin typeface="Paper"/>
              </a:rPr>
            </a:br>
            <a:r>
              <a:rPr lang="en-US" sz="6600" b="1" dirty="0">
                <a:solidFill>
                  <a:schemeClr val="bg1"/>
                </a:solidFill>
                <a:latin typeface="Bangna New" panose="02000506000000020004" pitchFamily="2" charset="0"/>
                <a:ea typeface="Yu Gothic" panose="020B0400000000000000" pitchFamily="34" charset="-128"/>
                <a:cs typeface="Bangna New" panose="02000506000000020004" pitchFamily="2" charset="0"/>
              </a:rPr>
              <a:t>MANGSTER JUMP 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Monsterocity" panose="03000000000000000000" pitchFamily="66" charset="0"/>
              </a:rPr>
              <a:t>P</a:t>
            </a:r>
            <a:br>
              <a:rPr lang="en-US" sz="6600" b="1" dirty="0">
                <a:solidFill>
                  <a:schemeClr val="bg1"/>
                </a:solidFill>
                <a:latin typeface="Paper"/>
              </a:rPr>
            </a:br>
            <a:r>
              <a:rPr lang="en-US" sz="1400" dirty="0">
                <a:solidFill>
                  <a:schemeClr val="bg1"/>
                </a:solidFill>
                <a:latin typeface="Segoe Script" panose="030B0504020000000003" pitchFamily="66" charset="0"/>
              </a:rPr>
              <a:t>P  R  E  S  E  N  T  A  T  I  O  N</a:t>
            </a:r>
            <a:br>
              <a:rPr lang="en-US" sz="6600" b="1" dirty="0">
                <a:solidFill>
                  <a:schemeClr val="bg1"/>
                </a:solidFill>
                <a:latin typeface="Paper"/>
              </a:rPr>
            </a:br>
            <a:endParaRPr lang="th-TH" sz="6600" b="1" dirty="0">
              <a:solidFill>
                <a:schemeClr val="bg1"/>
              </a:solidFill>
              <a:latin typeface="Monsterocity" panose="03000000000000000000" pitchFamily="66" charset="0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4361588" y="6558842"/>
            <a:ext cx="8487265" cy="404354"/>
          </a:xfrm>
        </p:spPr>
        <p:txBody>
          <a:bodyPr>
            <a:normAutofit/>
          </a:bodyPr>
          <a:lstStyle/>
          <a:p>
            <a:pPr algn="l"/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590510530 น.ส.</a:t>
            </a:r>
            <a:r>
              <a:rPr lang="th-TH" sz="1400" b="1" dirty="0" err="1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กวิส</a:t>
            </a:r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รา ทองดีเลิศ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 590510559 </a:t>
            </a:r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นายประหยัด ปวงจักรทา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 590510565 </a:t>
            </a:r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นายพงษ์สิทธิ์ ยะย่าเป้า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 590510571 </a:t>
            </a:r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น.ส.ภาวินี ทองเงา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  590510575 </a:t>
            </a:r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นายรัฐพล </a:t>
            </a:r>
            <a:r>
              <a:rPr lang="th-TH" sz="1400" b="1" dirty="0" err="1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นั</a:t>
            </a:r>
            <a:r>
              <a:rPr lang="th-TH" sz="14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นทวงศ์ </a:t>
            </a:r>
          </a:p>
        </p:txBody>
      </p:sp>
      <p:sp>
        <p:nvSpPr>
          <p:cNvPr id="38" name="กล่องข้อความ 37"/>
          <p:cNvSpPr txBox="1"/>
          <p:nvPr/>
        </p:nvSpPr>
        <p:spPr>
          <a:xfrm>
            <a:off x="0" y="1803465"/>
            <a:ext cx="1225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sterocity" panose="03000000000000000000" pitchFamily="66" charset="0"/>
              </a:rPr>
              <a:t>qwerty6iopasdfOhjklzxQW0</a:t>
            </a:r>
            <a:endParaRPr lang="th-TH" dirty="0">
              <a:latin typeface="Monsterocity" panose="03000000000000000000" pitchFamily="66" charset="0"/>
            </a:endParaRPr>
          </a:p>
        </p:txBody>
      </p:sp>
      <p:pic>
        <p:nvPicPr>
          <p:cNvPr id="58" name="รูปภาพ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82" y="75817"/>
            <a:ext cx="885622" cy="1488440"/>
          </a:xfrm>
          <a:prstGeom prst="rect">
            <a:avLst/>
          </a:prstGeom>
        </p:spPr>
      </p:pic>
      <p:pic>
        <p:nvPicPr>
          <p:cNvPr id="60" name="รูปภาพ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785" y="43120"/>
            <a:ext cx="924532" cy="1553835"/>
          </a:xfrm>
          <a:prstGeom prst="rect">
            <a:avLst/>
          </a:prstGeom>
        </p:spPr>
      </p:pic>
      <p:pic>
        <p:nvPicPr>
          <p:cNvPr id="61" name="รูปภาพ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898" y="75817"/>
            <a:ext cx="885622" cy="1488440"/>
          </a:xfrm>
          <a:prstGeom prst="rect">
            <a:avLst/>
          </a:prstGeom>
        </p:spPr>
      </p:pic>
      <p:pic>
        <p:nvPicPr>
          <p:cNvPr id="62" name="รูปภาพ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01" y="42939"/>
            <a:ext cx="924532" cy="1553835"/>
          </a:xfrm>
          <a:prstGeom prst="rect">
            <a:avLst/>
          </a:prstGeom>
        </p:spPr>
      </p:pic>
      <p:pic>
        <p:nvPicPr>
          <p:cNvPr id="63" name="รูปภาพ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14" y="75636"/>
            <a:ext cx="885622" cy="1488440"/>
          </a:xfrm>
          <a:prstGeom prst="rect">
            <a:avLst/>
          </a:prstGeom>
        </p:spPr>
      </p:pic>
      <p:pic>
        <p:nvPicPr>
          <p:cNvPr id="64" name="รูปภาพ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417" y="64413"/>
            <a:ext cx="924532" cy="1553835"/>
          </a:xfrm>
          <a:prstGeom prst="rect">
            <a:avLst/>
          </a:prstGeom>
        </p:spPr>
      </p:pic>
      <p:pic>
        <p:nvPicPr>
          <p:cNvPr id="65" name="รูปภาพ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30" y="32452"/>
            <a:ext cx="885622" cy="1488440"/>
          </a:xfrm>
          <a:prstGeom prst="rect">
            <a:avLst/>
          </a:prstGeom>
        </p:spPr>
      </p:pic>
      <p:pic>
        <p:nvPicPr>
          <p:cNvPr id="66" name="รูปภาพ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10" y="55139"/>
            <a:ext cx="924532" cy="15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36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สี่เหลี่ยมผืนผ้า 71"/>
          <p:cNvSpPr/>
          <p:nvPr/>
        </p:nvSpPr>
        <p:spPr>
          <a:xfrm>
            <a:off x="4953000" y="203200"/>
            <a:ext cx="5969000" cy="6057900"/>
          </a:xfrm>
          <a:prstGeom prst="rect">
            <a:avLst/>
          </a:prstGeom>
          <a:noFill/>
          <a:ln w="28575">
            <a:solidFill>
              <a:srgbClr val="5604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0" y="439884"/>
            <a:ext cx="12191999" cy="5372100"/>
          </a:xfrm>
          <a:prstGeom prst="rect">
            <a:avLst/>
          </a:prstGeom>
          <a:solidFill>
            <a:srgbClr val="FF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0" name="สี่เหลี่ยมผืนผ้า 39"/>
          <p:cNvSpPr/>
          <p:nvPr/>
        </p:nvSpPr>
        <p:spPr>
          <a:xfrm>
            <a:off x="4363138" y="985984"/>
            <a:ext cx="6978484" cy="4279900"/>
          </a:xfrm>
          <a:prstGeom prst="rect">
            <a:avLst/>
          </a:prstGeom>
          <a:solidFill>
            <a:srgbClr val="C3E1F7"/>
          </a:solidFill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4576335" y="2503175"/>
            <a:ext cx="6498420" cy="2062103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514350" indent="-514350">
              <a:buFontTx/>
              <a:buAutoNum type="arabicPeriod"/>
            </a:pPr>
            <a:r>
              <a:rPr lang="th-TH" sz="3200" dirty="0">
                <a:latin typeface="DilleniaUPC" panose="02020603050405020304" pitchFamily="18" charset="-34"/>
                <a:cs typeface="DilleniaUPC" panose="02020603050405020304" pitchFamily="18" charset="-34"/>
              </a:rPr>
              <a:t>เพื่อนำความรู้ที่ได้ศึกษามาปรับใช้ในการพัฒนาการแก้ไข และสร้างโปรแกรมให้เกิดประโยชน์</a:t>
            </a:r>
          </a:p>
          <a:p>
            <a:pPr marL="514350" indent="-514350">
              <a:buAutoNum type="arabicPeriod"/>
            </a:pPr>
            <a:r>
              <a:rPr lang="th-TH" sz="3200" dirty="0">
                <a:latin typeface="DilleniaUPC" panose="02020603050405020304" pitchFamily="18" charset="-34"/>
                <a:cs typeface="DilleniaUPC" panose="02020603050405020304" pitchFamily="18" charset="-34"/>
              </a:rPr>
              <a:t>เพื่อให้ผู้เล่นสนุกสนานเพลิดเพลินไปกับเกม</a:t>
            </a:r>
          </a:p>
          <a:p>
            <a:endParaRPr lang="th-TH" sz="3200" dirty="0"/>
          </a:p>
        </p:txBody>
      </p:sp>
      <p:pic>
        <p:nvPicPr>
          <p:cNvPr id="42" name="รูปภาพ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4" y="-192107"/>
            <a:ext cx="2763462" cy="3742186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4" name="รูปภาพ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4" y="3704079"/>
            <a:ext cx="2763462" cy="37630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45" name="สี่เหลี่ยมผืนผ้า 44"/>
          <p:cNvSpPr/>
          <p:nvPr/>
        </p:nvSpPr>
        <p:spPr>
          <a:xfrm>
            <a:off x="11760200" y="0"/>
            <a:ext cx="431800" cy="254000"/>
          </a:xfrm>
          <a:prstGeom prst="rect">
            <a:avLst/>
          </a:prstGeom>
          <a:solidFill>
            <a:srgbClr val="560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46078" y="1539337"/>
            <a:ext cx="4525931" cy="1272385"/>
          </a:xfrm>
        </p:spPr>
        <p:txBody>
          <a:bodyPr>
            <a:noAutofit/>
          </a:bodyPr>
          <a:lstStyle/>
          <a:p>
            <a:r>
              <a:rPr lang="th-TH" sz="66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วัตถุประสงค์  </a:t>
            </a:r>
            <a:br>
              <a:rPr lang="en-US" sz="4800" b="1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en-US" sz="48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	</a:t>
            </a:r>
            <a:endParaRPr lang="th-TH" sz="4800" dirty="0">
              <a:latin typeface="Happy Monsters" panose="02000500000000000000" pitchFamily="2" charset="0"/>
              <a:cs typeface="DilleniaUPC" panose="02020603050405020304" pitchFamily="18" charset="-34"/>
            </a:endParaRPr>
          </a:p>
        </p:txBody>
      </p:sp>
      <p:sp>
        <p:nvSpPr>
          <p:cNvPr id="67" name="สามเหลี่ยมหน้าจั่ว 66"/>
          <p:cNvSpPr/>
          <p:nvPr/>
        </p:nvSpPr>
        <p:spPr>
          <a:xfrm rot="5400000">
            <a:off x="9905799" y="4193315"/>
            <a:ext cx="775768" cy="668765"/>
          </a:xfrm>
          <a:prstGeom prst="triangle">
            <a:avLst/>
          </a:prstGeom>
          <a:noFill/>
          <a:ln w="28575">
            <a:solidFill>
              <a:srgbClr val="2F5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8" name="สามเหลี่ยมหน้าจั่ว 67"/>
          <p:cNvSpPr/>
          <p:nvPr/>
        </p:nvSpPr>
        <p:spPr>
          <a:xfrm rot="5400000">
            <a:off x="9508287" y="4118004"/>
            <a:ext cx="967283" cy="833865"/>
          </a:xfrm>
          <a:prstGeom prst="triangle">
            <a:avLst/>
          </a:prstGeom>
          <a:noFill/>
          <a:ln w="28575">
            <a:solidFill>
              <a:srgbClr val="5604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3" name="สี่เหลี่ยมผืนผ้า 72"/>
          <p:cNvSpPr/>
          <p:nvPr/>
        </p:nvSpPr>
        <p:spPr>
          <a:xfrm>
            <a:off x="11760200" y="6604000"/>
            <a:ext cx="431800" cy="254000"/>
          </a:xfrm>
          <a:prstGeom prst="rect">
            <a:avLst/>
          </a:prstGeom>
          <a:solidFill>
            <a:srgbClr val="560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9" name="สามเหลี่ยมหน้าจั่ว 78"/>
          <p:cNvSpPr/>
          <p:nvPr/>
        </p:nvSpPr>
        <p:spPr>
          <a:xfrm rot="3740066">
            <a:off x="9473433" y="251603"/>
            <a:ext cx="522543" cy="45046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0" name="สามเหลี่ยมหน้าจั่ว 79"/>
          <p:cNvSpPr/>
          <p:nvPr/>
        </p:nvSpPr>
        <p:spPr>
          <a:xfrm rot="19971030">
            <a:off x="10200017" y="251604"/>
            <a:ext cx="522543" cy="45046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1" name="สามเหลี่ยมหน้าจั่ว 80"/>
          <p:cNvSpPr/>
          <p:nvPr/>
        </p:nvSpPr>
        <p:spPr>
          <a:xfrm rot="20269879">
            <a:off x="5944167" y="5561581"/>
            <a:ext cx="522543" cy="45046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2" name="สามเหลี่ยมหน้าจั่ว 81"/>
          <p:cNvSpPr/>
          <p:nvPr/>
        </p:nvSpPr>
        <p:spPr>
          <a:xfrm rot="1136090">
            <a:off x="5197599" y="5561580"/>
            <a:ext cx="522543" cy="45046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3" name="สามเหลี่ยมหน้าจั่ว 82"/>
          <p:cNvSpPr/>
          <p:nvPr/>
        </p:nvSpPr>
        <p:spPr>
          <a:xfrm rot="11590290">
            <a:off x="6654370" y="5397590"/>
            <a:ext cx="309346" cy="26667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4" name="สามเหลี่ยมหน้าจั่ว 83"/>
          <p:cNvSpPr/>
          <p:nvPr/>
        </p:nvSpPr>
        <p:spPr>
          <a:xfrm rot="5868939">
            <a:off x="4558793" y="5423444"/>
            <a:ext cx="309346" cy="26667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5" name="สามเหลี่ยมหน้าจั่ว 84"/>
          <p:cNvSpPr/>
          <p:nvPr/>
        </p:nvSpPr>
        <p:spPr>
          <a:xfrm rot="8893171">
            <a:off x="11080006" y="363814"/>
            <a:ext cx="309346" cy="26667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6" name="สามเหลี่ยมหน้าจั่ว 85"/>
          <p:cNvSpPr/>
          <p:nvPr/>
        </p:nvSpPr>
        <p:spPr>
          <a:xfrm rot="2871262">
            <a:off x="8818671" y="202060"/>
            <a:ext cx="309346" cy="266678"/>
          </a:xfrm>
          <a:prstGeom prst="triangle">
            <a:avLst/>
          </a:prstGeom>
          <a:solidFill>
            <a:srgbClr val="C3E1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8" name="รูปภาพ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14459">
            <a:off x="7359545" y="1292029"/>
            <a:ext cx="1155911" cy="10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0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/>
          <p:cNvSpPr/>
          <p:nvPr/>
        </p:nvSpPr>
        <p:spPr>
          <a:xfrm>
            <a:off x="5627597" y="-23247"/>
            <a:ext cx="6564403" cy="2559057"/>
          </a:xfrm>
          <a:prstGeom prst="rect">
            <a:avLst/>
          </a:prstGeom>
          <a:solidFill>
            <a:srgbClr val="2DC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867121" y="-15782"/>
            <a:ext cx="3203545" cy="1325563"/>
          </a:xfrm>
        </p:spPr>
        <p:txBody>
          <a:bodyPr>
            <a:normAutofit/>
          </a:bodyPr>
          <a:lstStyle/>
          <a:p>
            <a:r>
              <a:rPr lang="th-TH" sz="48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วิธีการเล่นเกม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271466" y="862900"/>
            <a:ext cx="5317351" cy="14346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สามารถกดปุ่มลูกศรบนแป้นพิมพ์เพื่อบังคับการเคลื่อนที่</a:t>
            </a:r>
            <a:r>
              <a:rPr lang="en-US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5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mangster</a:t>
            </a: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โดยกดปุ่มลูกศรทางซ้าย เพื่อให้ตัวผู้เล่นขยับไปทางซ้าย </a:t>
            </a:r>
            <a:b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กดปุ่มลูกศรทางขวา เพื่อให้ตัวผู้เล่นขยับไปทางขวา </a:t>
            </a:r>
            <a:b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กดปุ่ม</a:t>
            </a:r>
            <a:r>
              <a:rPr lang="en-US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 spacebar</a:t>
            </a: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 หรือปุ่มลูกศรขึ้นเพื่อกระโดด</a:t>
            </a:r>
          </a:p>
          <a:p>
            <a:pPr marL="0" indent="0">
              <a:buNone/>
            </a:pPr>
            <a:endParaRPr lang="th-TH" sz="25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-13438" y="2535636"/>
            <a:ext cx="5641035" cy="4322364"/>
          </a:xfrm>
          <a:prstGeom prst="rect">
            <a:avLst/>
          </a:prstGeom>
          <a:solidFill>
            <a:srgbClr val="ED8F9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ตัวแทนเนื้อหา 2"/>
          <p:cNvSpPr txBox="1">
            <a:spLocks/>
          </p:cNvSpPr>
          <p:nvPr/>
        </p:nvSpPr>
        <p:spPr>
          <a:xfrm>
            <a:off x="957749" y="2681677"/>
            <a:ext cx="4332663" cy="311384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th-TH" sz="25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th-TH" sz="25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0" indent="0">
              <a:buNone/>
            </a:pP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คือการบังคับตัว</a:t>
            </a:r>
            <a:r>
              <a:rPr lang="en-US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 </a:t>
            </a:r>
            <a:r>
              <a:rPr lang="en-US" sz="25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mangster</a:t>
            </a: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 ให้อยู่บนบล็อก และหลีกเลี่ยงอุปสรรค</a:t>
            </a:r>
            <a:r>
              <a:rPr lang="th-TH" sz="25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ต่างๆ</a:t>
            </a: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 ได้แก่ ปีศาจ และหนาม</a:t>
            </a:r>
            <a:b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แล้วกระโดดขึ้นไปโดยจะมีแครอท และเหรียญซึ่ง</a:t>
            </a:r>
            <a:b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แครอททำให้กระโดดได้สูงขึ้น เหรียญทำให้คะแนนเพิ่มขึ้นเป็นจำนวนเท่าของเหรียญ เพื่อทำคะแนน</a:t>
            </a:r>
            <a:b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sz="2500" dirty="0">
                <a:latin typeface="DilleniaUPC" panose="02020603050405020304" pitchFamily="18" charset="-34"/>
                <a:cs typeface="DilleniaUPC" panose="02020603050405020304" pitchFamily="18" charset="-34"/>
              </a:rPr>
              <a:t>ให้ได้มากที่สุด แต่เมื่อกระโดดเหยียบหัวปีศาจจะเหมือนเก็บแครอทเพิ่ม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h-TH" sz="25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-880108" y="2062003"/>
            <a:ext cx="46161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sz="4800" b="1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algn="r"/>
            <a:r>
              <a:rPr lang="th-TH" sz="48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แนวทางการแก้ปัญหา</a:t>
            </a:r>
          </a:p>
          <a:p>
            <a:r>
              <a:rPr lang="th-TH" sz="5400" dirty="0"/>
              <a:t>  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98" y="167527"/>
            <a:ext cx="925344" cy="15552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8" y="167527"/>
            <a:ext cx="925345" cy="155520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92" y="167618"/>
            <a:ext cx="925289" cy="1555109"/>
          </a:xfrm>
          <a:prstGeom prst="rect">
            <a:avLst/>
          </a:prstGeom>
        </p:spPr>
      </p:pic>
      <p:sp>
        <p:nvSpPr>
          <p:cNvPr id="17" name="สี่เหลี่ยมผืนผ้า: มุมมน 16"/>
          <p:cNvSpPr/>
          <p:nvPr/>
        </p:nvSpPr>
        <p:spPr>
          <a:xfrm>
            <a:off x="579876" y="1831606"/>
            <a:ext cx="635040" cy="46914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ามเหลี่ยมหน้าจั่ว 18"/>
          <p:cNvSpPr/>
          <p:nvPr/>
        </p:nvSpPr>
        <p:spPr>
          <a:xfrm rot="16200000">
            <a:off x="794586" y="2000283"/>
            <a:ext cx="185239" cy="15598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สี่เหลี่ยมผืนผ้า: มุมมน 36"/>
          <p:cNvSpPr/>
          <p:nvPr/>
        </p:nvSpPr>
        <p:spPr>
          <a:xfrm>
            <a:off x="1973750" y="1828444"/>
            <a:ext cx="635040" cy="46914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สี่เหลี่ยมผืนผ้า: มุมมน 37"/>
          <p:cNvSpPr/>
          <p:nvPr/>
        </p:nvSpPr>
        <p:spPr>
          <a:xfrm>
            <a:off x="3346432" y="1841870"/>
            <a:ext cx="2131917" cy="46914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สามเหลี่ยมหน้าจั่ว 39"/>
          <p:cNvSpPr/>
          <p:nvPr/>
        </p:nvSpPr>
        <p:spPr>
          <a:xfrm rot="5400000">
            <a:off x="2198650" y="1985021"/>
            <a:ext cx="185239" cy="15598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สี่เหลี่ยมผืนผ้า 45"/>
          <p:cNvSpPr/>
          <p:nvPr/>
        </p:nvSpPr>
        <p:spPr>
          <a:xfrm rot="5400000">
            <a:off x="2860960" y="-2486373"/>
            <a:ext cx="6445311" cy="1181163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50" name="สามเหลี่ยมหน้าจั่ว 49"/>
          <p:cNvSpPr/>
          <p:nvPr/>
        </p:nvSpPr>
        <p:spPr>
          <a:xfrm rot="10800000">
            <a:off x="3066391" y="0"/>
            <a:ext cx="530352" cy="457200"/>
          </a:xfrm>
          <a:prstGeom prst="triangle">
            <a:avLst/>
          </a:prstGeom>
          <a:solidFill>
            <a:srgbClr val="ED8F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สามเหลี่ยมหน้าจั่ว 50"/>
          <p:cNvSpPr/>
          <p:nvPr/>
        </p:nvSpPr>
        <p:spPr>
          <a:xfrm rot="10800000">
            <a:off x="1382817" y="-19111"/>
            <a:ext cx="530352" cy="457200"/>
          </a:xfrm>
          <a:prstGeom prst="triangle">
            <a:avLst/>
          </a:prstGeom>
          <a:solidFill>
            <a:srgbClr val="2DC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5"/>
          <a:srcRect l="6638" t="15018" r="69237" b="25396"/>
          <a:stretch/>
        </p:blipFill>
        <p:spPr>
          <a:xfrm>
            <a:off x="5867121" y="2693256"/>
            <a:ext cx="2941393" cy="4086440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 rotWithShape="1">
          <a:blip r:embed="rId6"/>
          <a:srcRect l="33216" t="16100" r="41816" b="25721"/>
          <a:stretch/>
        </p:blipFill>
        <p:spPr>
          <a:xfrm>
            <a:off x="8909798" y="2711743"/>
            <a:ext cx="3089622" cy="4049467"/>
          </a:xfrm>
          <a:prstGeom prst="rect">
            <a:avLst/>
          </a:prstGeom>
        </p:spPr>
      </p:pic>
      <p:sp>
        <p:nvSpPr>
          <p:cNvPr id="47" name="สามเหลี่ยมหน้าจั่ว 46"/>
          <p:cNvSpPr/>
          <p:nvPr/>
        </p:nvSpPr>
        <p:spPr>
          <a:xfrm>
            <a:off x="8511443" y="6014216"/>
            <a:ext cx="675453" cy="582287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สามเหลี่ยมหน้าจั่ว 53"/>
          <p:cNvSpPr/>
          <p:nvPr/>
        </p:nvSpPr>
        <p:spPr>
          <a:xfrm>
            <a:off x="8511443" y="6222942"/>
            <a:ext cx="675453" cy="582287"/>
          </a:xfrm>
          <a:prstGeom prst="triangl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3984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สี่เหลี่ยมผืนผ้า 36"/>
          <p:cNvSpPr/>
          <p:nvPr/>
        </p:nvSpPr>
        <p:spPr>
          <a:xfrm>
            <a:off x="8176907" y="4398499"/>
            <a:ext cx="388592" cy="1857177"/>
          </a:xfrm>
          <a:prstGeom prst="rect">
            <a:avLst/>
          </a:prstGeom>
          <a:solidFill>
            <a:srgbClr val="F8F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4557723" y="3866924"/>
            <a:ext cx="3392191" cy="2100739"/>
          </a:xfrm>
          <a:prstGeom prst="rect">
            <a:avLst/>
          </a:prstGeom>
          <a:solidFill>
            <a:srgbClr val="85B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52084" y="308008"/>
            <a:ext cx="3842400" cy="6549992"/>
          </a:xfrm>
          <a:prstGeom prst="rect">
            <a:avLst/>
          </a:prstGeom>
          <a:solidFill>
            <a:srgbClr val="FEB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8427486" y="0"/>
            <a:ext cx="3642593" cy="6670307"/>
          </a:xfrm>
          <a:prstGeom prst="rect">
            <a:avLst/>
          </a:prstGeom>
          <a:solidFill>
            <a:srgbClr val="F0E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184784" y="21047"/>
            <a:ext cx="3728926" cy="1325563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chemeClr val="accent2">
                    <a:lumMod val="50000"/>
                  </a:schemeClr>
                </a:solidFill>
                <a:latin typeface="DilleniaUPC" panose="02020603050405020304" pitchFamily="18" charset="-34"/>
                <a:cs typeface="DilleniaUPC" panose="02020603050405020304" pitchFamily="18" charset="-34"/>
              </a:rPr>
              <a:t>โปรแกรมที่พัฒนา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72978" y="4128248"/>
            <a:ext cx="3596448" cy="5405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รูปแบบข้อมูลนำเข้า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676226" y="4504250"/>
            <a:ext cx="3231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มีการรับค่ามีสองแบบ คือ คีย์บอร์ด และเมาส์  โดยใช้เมาส์ในการคลิกเริ่มเกม และคีย์บอร์ด ใช้ในการบังคับตัวผู้เล่นในการเล่นเกม</a:t>
            </a: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8161671" y="4019092"/>
            <a:ext cx="39562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sz="24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n-US" sz="24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Pygame</a:t>
            </a: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 : 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ใช้ใน</a:t>
            </a:r>
            <a:r>
              <a:rPr lang="th-TH" sz="24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การทำ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เกม</a:t>
            </a:r>
            <a:endParaRPr lang="en-US" sz="24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Random : 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ใช้ในการแรนดอมสุ่ม </a:t>
            </a: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object </a:t>
            </a:r>
            <a:b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(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หนาม ปีศาจ บล็อก แครอท รูปพื้นหลัง</a:t>
            </a: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)</a:t>
            </a:r>
          </a:p>
          <a:p>
            <a:pPr marL="514350" indent="-514350">
              <a:buAutoNum type="arabicPeriod"/>
            </a:pP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Time : 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สุ่มเวลาที่จะให้ </a:t>
            </a: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object </a:t>
            </a:r>
            <a:r>
              <a:rPr lang="th-TH" sz="2400" dirty="0" err="1">
                <a:latin typeface="DilleniaUPC" panose="02020603050405020304" pitchFamily="18" charset="-34"/>
                <a:cs typeface="DilleniaUPC" panose="02020603050405020304" pitchFamily="18" charset="-34"/>
              </a:rPr>
              <a:t>ต่างๆ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 เกิด</a:t>
            </a:r>
            <a:endParaRPr lang="en-US" sz="24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pPr marL="514350" indent="-514350">
              <a:buAutoNum type="arabicPeriod"/>
            </a:pP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OS : </a:t>
            </a:r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ใช้ในการเปิดไฟล์ หรือสร้าง </a:t>
            </a:r>
            <a:r>
              <a:rPr lang="en-US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text file</a:t>
            </a:r>
            <a:endParaRPr lang="th-TH" sz="24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endParaRPr lang="th-TH" sz="24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  <a:p>
            <a:endParaRPr lang="th-TH" sz="2400" dirty="0">
              <a:latin typeface="DilleniaUPC" panose="02020603050405020304" pitchFamily="18" charset="-34"/>
              <a:cs typeface="DilleniaUPC" panose="02020603050405020304" pitchFamily="18" charset="-34"/>
            </a:endParaRPr>
          </a:p>
        </p:txBody>
      </p:sp>
      <p:sp>
        <p:nvSpPr>
          <p:cNvPr id="7" name="ตัวแทนเนื้อหา 2"/>
          <p:cNvSpPr txBox="1">
            <a:spLocks/>
          </p:cNvSpPr>
          <p:nvPr/>
        </p:nvSpPr>
        <p:spPr>
          <a:xfrm>
            <a:off x="4628963" y="4119612"/>
            <a:ext cx="3577805" cy="5405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รูปแบบข้อมูลส่งออก</a:t>
            </a: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8380499" y="4034623"/>
            <a:ext cx="4361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โครงสร้างของโปรแกรม</a:t>
            </a:r>
          </a:p>
          <a:p>
            <a:endParaRPr lang="th-TH" sz="3200" b="1" dirty="0"/>
          </a:p>
        </p:txBody>
      </p:sp>
      <p:sp>
        <p:nvSpPr>
          <p:cNvPr id="31" name="กล่องข้อความ 30"/>
          <p:cNvSpPr txBox="1"/>
          <p:nvPr/>
        </p:nvSpPr>
        <p:spPr>
          <a:xfrm>
            <a:off x="5139015" y="4476366"/>
            <a:ext cx="256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DilleniaUPC" panose="02020603050405020304" pitchFamily="18" charset="-34"/>
                <a:cs typeface="DilleniaUPC" panose="02020603050405020304" pitchFamily="18" charset="-34"/>
              </a:rPr>
              <a:t>แสดงผลเป็นดังภาพตัวอย่าง</a:t>
            </a:r>
          </a:p>
        </p:txBody>
      </p:sp>
      <p:sp>
        <p:nvSpPr>
          <p:cNvPr id="33" name="สามเหลี่ยมหน้าจั่ว 32"/>
          <p:cNvSpPr/>
          <p:nvPr/>
        </p:nvSpPr>
        <p:spPr>
          <a:xfrm rot="20365062">
            <a:off x="7615460" y="362162"/>
            <a:ext cx="685012" cy="643335"/>
          </a:xfrm>
          <a:prstGeom prst="triangle">
            <a:avLst/>
          </a:prstGeom>
          <a:noFill/>
          <a:ln w="28575">
            <a:solidFill>
              <a:srgbClr val="FEB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สามเหลี่ยมหน้าจั่ว 33"/>
          <p:cNvSpPr/>
          <p:nvPr/>
        </p:nvSpPr>
        <p:spPr>
          <a:xfrm rot="20365062">
            <a:off x="7871422" y="347002"/>
            <a:ext cx="513099" cy="481881"/>
          </a:xfrm>
          <a:prstGeom prst="triangle">
            <a:avLst/>
          </a:prstGeom>
          <a:noFill/>
          <a:ln w="28575">
            <a:solidFill>
              <a:srgbClr val="85BB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ามเหลี่ยมหน้าจั่ว 34"/>
          <p:cNvSpPr/>
          <p:nvPr/>
        </p:nvSpPr>
        <p:spPr>
          <a:xfrm>
            <a:off x="4511060" y="6408373"/>
            <a:ext cx="447223" cy="420014"/>
          </a:xfrm>
          <a:prstGeom prst="triangle">
            <a:avLst/>
          </a:prstGeom>
          <a:noFill/>
          <a:ln w="28575">
            <a:solidFill>
              <a:srgbClr val="F0EB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สามเหลี่ยมหน้าจั่ว 35"/>
          <p:cNvSpPr/>
          <p:nvPr/>
        </p:nvSpPr>
        <p:spPr>
          <a:xfrm>
            <a:off x="4387269" y="6086705"/>
            <a:ext cx="685012" cy="643335"/>
          </a:xfrm>
          <a:prstGeom prst="triangle">
            <a:avLst/>
          </a:prstGeom>
          <a:noFill/>
          <a:ln w="28575">
            <a:solidFill>
              <a:srgbClr val="FEB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2"/>
          <a:srcRect l="34738" t="23154" r="40696" b="17113"/>
          <a:stretch/>
        </p:blipFill>
        <p:spPr>
          <a:xfrm>
            <a:off x="9965805" y="1238515"/>
            <a:ext cx="1921729" cy="2628409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 rotWithShape="1">
          <a:blip r:embed="rId3"/>
          <a:srcRect l="34613" t="23154" r="40696" b="17018"/>
          <a:stretch/>
        </p:blipFill>
        <p:spPr>
          <a:xfrm>
            <a:off x="6124356" y="1240886"/>
            <a:ext cx="1928413" cy="2628409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 rotWithShape="1">
          <a:blip r:embed="rId4"/>
          <a:srcRect l="34818" t="23154" r="40928" b="17705"/>
          <a:stretch/>
        </p:blipFill>
        <p:spPr>
          <a:xfrm>
            <a:off x="8046085" y="1236143"/>
            <a:ext cx="1919720" cy="2633152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 rotWithShape="1">
          <a:blip r:embed="rId5"/>
          <a:srcRect l="34500" t="23154" r="41005" b="17292"/>
          <a:stretch/>
        </p:blipFill>
        <p:spPr>
          <a:xfrm>
            <a:off x="4199285" y="1224640"/>
            <a:ext cx="1928413" cy="2637304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 rotWithShape="1">
          <a:blip r:embed="rId6"/>
          <a:srcRect l="34558" t="23154" r="41579" b="17293"/>
          <a:stretch/>
        </p:blipFill>
        <p:spPr>
          <a:xfrm>
            <a:off x="2300205" y="1203350"/>
            <a:ext cx="1899080" cy="2665945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 rotWithShape="1">
          <a:blip r:embed="rId7"/>
          <a:srcRect l="3104" t="7836" r="72629" b="32048"/>
          <a:stretch/>
        </p:blipFill>
        <p:spPr>
          <a:xfrm>
            <a:off x="382948" y="1190272"/>
            <a:ext cx="1917257" cy="26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3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ตัวเชื่อมต่อตรง 54"/>
          <p:cNvCxnSpPr>
            <a:cxnSpLocks/>
          </p:cNvCxnSpPr>
          <p:nvPr/>
        </p:nvCxnSpPr>
        <p:spPr>
          <a:xfrm flipH="1">
            <a:off x="-319855" y="-202889"/>
            <a:ext cx="5514484" cy="2577545"/>
          </a:xfrm>
          <a:prstGeom prst="line">
            <a:avLst/>
          </a:prstGeom>
          <a:ln w="38100">
            <a:solidFill>
              <a:srgbClr val="C69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ตัวเชื่อมต่อตรง 49"/>
          <p:cNvCxnSpPr>
            <a:cxnSpLocks/>
          </p:cNvCxnSpPr>
          <p:nvPr/>
        </p:nvCxnSpPr>
        <p:spPr>
          <a:xfrm flipH="1">
            <a:off x="-155981" y="-25408"/>
            <a:ext cx="5441963" cy="2984284"/>
          </a:xfrm>
          <a:prstGeom prst="line">
            <a:avLst/>
          </a:prstGeom>
          <a:ln w="38100">
            <a:solidFill>
              <a:srgbClr val="C69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สี่เหลี่ยมผืนผ้า 46"/>
          <p:cNvSpPr/>
          <p:nvPr/>
        </p:nvSpPr>
        <p:spPr>
          <a:xfrm>
            <a:off x="5370518" y="0"/>
            <a:ext cx="6821481" cy="6858000"/>
          </a:xfrm>
          <a:prstGeom prst="rect">
            <a:avLst/>
          </a:prstGeom>
          <a:solidFill>
            <a:srgbClr val="C69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507814" y="903122"/>
            <a:ext cx="4679410" cy="3053908"/>
          </a:xfrm>
          <a:prstGeom prst="rect">
            <a:avLst/>
          </a:prstGeom>
          <a:solidFill>
            <a:srgbClr val="B5E1E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498964" y="5005137"/>
            <a:ext cx="4697111" cy="1645920"/>
          </a:xfrm>
          <a:prstGeom prst="rect">
            <a:avLst/>
          </a:prstGeom>
          <a:solidFill>
            <a:srgbClr val="F4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6665" y="1328558"/>
            <a:ext cx="4762501" cy="1911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เป็นโปรแกรมเกมที่เล่นง่าย เหมาะสำหรับทุกวัย </a:t>
            </a:r>
            <a:b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</a:b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อีกทั้งยังฝึกสมาธิและความอดทนในการเล่นเกม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825715" y="5297524"/>
            <a:ext cx="3514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ไม่สามารถขยายหน้าจอเกมได้ </a:t>
            </a:r>
          </a:p>
          <a:p>
            <a:pPr marL="514350" indent="-514350">
              <a:buAutoNum type="arabicPeriod"/>
            </a:pPr>
            <a:r>
              <a:rPr lang="th-TH" dirty="0">
                <a:latin typeface="DilleniaUPC" panose="02020603050405020304" pitchFamily="18" charset="-34"/>
                <a:cs typeface="DilleniaUPC" panose="02020603050405020304" pitchFamily="18" charset="-34"/>
              </a:rPr>
              <a:t>ใช้เมาส์ในการกดเริ่มเกม</a:t>
            </a: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142391" y="4420246"/>
            <a:ext cx="5053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ข้อจำกัดของโปรแกรม</a:t>
            </a:r>
            <a:endParaRPr lang="th-TH" sz="4400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9908" y="65881"/>
            <a:ext cx="5298649" cy="1325563"/>
          </a:xfrm>
        </p:spPr>
        <p:txBody>
          <a:bodyPr/>
          <a:lstStyle/>
          <a:p>
            <a:r>
              <a:rPr lang="th-TH" b="1" dirty="0">
                <a:latin typeface="DilleniaUPC" panose="02020603050405020304" pitchFamily="18" charset="-34"/>
                <a:cs typeface="DilleniaUPC" panose="02020603050405020304" pitchFamily="18" charset="-34"/>
              </a:rPr>
              <a:t>จุดเด่นของโปรแกรม</a:t>
            </a:r>
          </a:p>
        </p:txBody>
      </p:sp>
      <p:sp>
        <p:nvSpPr>
          <p:cNvPr id="62" name="สามเหลี่ยมหน้าจั่ว 61"/>
          <p:cNvSpPr/>
          <p:nvPr/>
        </p:nvSpPr>
        <p:spPr>
          <a:xfrm>
            <a:off x="3811466" y="4154875"/>
            <a:ext cx="680817" cy="639396"/>
          </a:xfrm>
          <a:prstGeom prst="triangle">
            <a:avLst>
              <a:gd name="adj" fmla="val 52828"/>
            </a:avLst>
          </a:prstGeom>
          <a:noFill/>
          <a:ln w="28575">
            <a:solidFill>
              <a:srgbClr val="F48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4898C"/>
              </a:solidFill>
            </a:endParaRPr>
          </a:p>
        </p:txBody>
      </p:sp>
      <p:sp>
        <p:nvSpPr>
          <p:cNvPr id="63" name="สามเหลี่ยมหน้าจั่ว 62"/>
          <p:cNvSpPr/>
          <p:nvPr/>
        </p:nvSpPr>
        <p:spPr>
          <a:xfrm>
            <a:off x="3471058" y="4048319"/>
            <a:ext cx="680817" cy="639396"/>
          </a:xfrm>
          <a:prstGeom prst="triangle">
            <a:avLst/>
          </a:prstGeom>
          <a:noFill/>
          <a:ln w="28575">
            <a:solidFill>
              <a:srgbClr val="F489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4898C"/>
              </a:solidFill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2"/>
          <a:srcRect l="2650" t="3711" r="72973" b="32842"/>
          <a:stretch/>
        </p:blipFill>
        <p:spPr>
          <a:xfrm>
            <a:off x="8856299" y="1318233"/>
            <a:ext cx="2987713" cy="4374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รูปภาพ 7"/>
          <p:cNvPicPr>
            <a:picLocks noChangeAspect="1"/>
          </p:cNvPicPr>
          <p:nvPr/>
        </p:nvPicPr>
        <p:blipFill rotWithShape="1">
          <a:blip r:embed="rId3"/>
          <a:srcRect l="6773" t="10722" r="68738" b="25361"/>
          <a:stretch/>
        </p:blipFill>
        <p:spPr>
          <a:xfrm>
            <a:off x="5543955" y="1318233"/>
            <a:ext cx="2979341" cy="43740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193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201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Segoe Script</vt:lpstr>
      <vt:lpstr>Angsana New</vt:lpstr>
      <vt:lpstr>DilleniaUPC</vt:lpstr>
      <vt:lpstr>Calibri</vt:lpstr>
      <vt:lpstr>Happy Monsters</vt:lpstr>
      <vt:lpstr>Cordia New</vt:lpstr>
      <vt:lpstr>Monsterocity</vt:lpstr>
      <vt:lpstr>Paper</vt:lpstr>
      <vt:lpstr>Bangna New</vt:lpstr>
      <vt:lpstr>Yu Gothic</vt:lpstr>
      <vt:lpstr>Calibri Light</vt:lpstr>
      <vt:lpstr>Arial</vt:lpstr>
      <vt:lpstr>ธีมของ Office</vt:lpstr>
      <vt:lpstr>   MANGSTER JUMP P P  R  E  S  E  N  T  A  T  I  O  N </vt:lpstr>
      <vt:lpstr>วัตถุประสงค์    </vt:lpstr>
      <vt:lpstr>วิธีการเล่นเกม</vt:lpstr>
      <vt:lpstr>โปรแกรมที่พัฒนา</vt:lpstr>
      <vt:lpstr>จุดเด่นของโปรแกรม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บันนี่ จั้ม</dc:title>
  <dc:creator>tangmomo pavinee</dc:creator>
  <cp:lastModifiedBy>Kawitsara Thongdeeloet</cp:lastModifiedBy>
  <cp:revision>142</cp:revision>
  <dcterms:created xsi:type="dcterms:W3CDTF">2017-04-22T09:16:09Z</dcterms:created>
  <dcterms:modified xsi:type="dcterms:W3CDTF">2017-04-25T07:37:00Z</dcterms:modified>
</cp:coreProperties>
</file>